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2" r:id="rId17"/>
    <p:sldId id="291" r:id="rId18"/>
    <p:sldId id="293" r:id="rId19"/>
    <p:sldId id="294" r:id="rId20"/>
    <p:sldId id="295" r:id="rId21"/>
    <p:sldId id="296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zi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artalom hely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Tartalom hely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Ellipszi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zi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Cím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artalom hely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gyenes összekötő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zi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F39CC4-0EFA-44E8-80D1-9B5F5C3D3F43}" type="datetimeFigureOut">
              <a:rPr lang="hu-HU" smtClean="0"/>
              <a:t>2023.11.08.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8DB956-ACE4-4BFA-BC54-49FD095D4E3A}" type="slidenum">
              <a:rPr lang="hu-HU" smtClean="0"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5517232"/>
            <a:ext cx="7272808" cy="1752600"/>
          </a:xfrm>
        </p:spPr>
        <p:txBody>
          <a:bodyPr>
            <a:normAutofit/>
          </a:bodyPr>
          <a:lstStyle/>
          <a:p>
            <a:r>
              <a:rPr lang="hu-HU" sz="1000" cap="none" dirty="0" smtClean="0"/>
              <a:t>Készítette:</a:t>
            </a:r>
          </a:p>
          <a:p>
            <a:r>
              <a:rPr lang="hu-HU" sz="1000" cap="none" dirty="0" smtClean="0"/>
              <a:t>Nagy Orsolya</a:t>
            </a:r>
          </a:p>
          <a:p>
            <a:r>
              <a:rPr lang="hu-HU" sz="1000" cap="none" dirty="0" smtClean="0"/>
              <a:t>Szabolcs-Szatmár-Bereg Vármegyei Kormányhivatal</a:t>
            </a:r>
          </a:p>
          <a:p>
            <a:r>
              <a:rPr lang="hu-HU" sz="1000" cap="none" dirty="0" smtClean="0"/>
              <a:t>Népegészségügyi Főosztály</a:t>
            </a:r>
            <a:endParaRPr lang="hu-HU" sz="1000" cap="non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9017"/>
            <a:ext cx="4139952" cy="145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67544" y="34290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Egyedi küszöbérték </a:t>
            </a:r>
            <a:r>
              <a:rPr lang="hu-HU" sz="3600" dirty="0" smtClean="0"/>
              <a:t>beállítása,</a:t>
            </a:r>
            <a:br>
              <a:rPr lang="hu-HU" sz="3600" dirty="0" smtClean="0"/>
            </a:br>
            <a:r>
              <a:rPr lang="hu-HU" sz="3600" dirty="0" smtClean="0"/>
              <a:t>K101 </a:t>
            </a:r>
            <a:r>
              <a:rPr lang="hu-HU" sz="3600" dirty="0"/>
              <a:t>folyamatok a HUMVI rendszerben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1800" dirty="0"/>
              <a:t>„HUMVI rendszer működése, </a:t>
            </a:r>
            <a:r>
              <a:rPr lang="hu-HU" sz="1800" dirty="0" err="1"/>
              <a:t>ivóvízvizsgálati</a:t>
            </a:r>
            <a:r>
              <a:rPr lang="hu-HU" sz="1800" dirty="0"/>
              <a:t> program </a:t>
            </a:r>
            <a:r>
              <a:rPr lang="hu-HU" sz="1800" dirty="0" smtClean="0"/>
              <a:t>összeállítása” képzés</a:t>
            </a:r>
            <a:br>
              <a:rPr lang="hu-HU" sz="1800" dirty="0" smtClean="0"/>
            </a:br>
            <a:r>
              <a:rPr lang="hu-HU" sz="1800" dirty="0" smtClean="0"/>
              <a:t>2023. november 9.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2153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paraméterek felvétele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K101-es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paraméterek felvétele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2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</a:t>
            </a:r>
            <a:r>
              <a:rPr lang="hu-HU" sz="2800" dirty="0">
                <a:solidFill>
                  <a:schemeClr val="tx1"/>
                </a:solidFill>
              </a:rPr>
              <a:t>folyamat - </a:t>
            </a:r>
            <a:r>
              <a:rPr lang="hu-HU" sz="2800" dirty="0" smtClean="0">
                <a:solidFill>
                  <a:schemeClr val="tx1"/>
                </a:solidFill>
              </a:rPr>
              <a:t>paraméterek felvétele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7200203" y="2740197"/>
            <a:ext cx="756173" cy="40077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2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paraméterek felvétele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5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paraméterek felvétele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7236296" y="2780928"/>
            <a:ext cx="716533" cy="3600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915817" y="3645024"/>
            <a:ext cx="792088" cy="50405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23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paraméterek felvétele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zis 4"/>
          <p:cNvSpPr/>
          <p:nvPr/>
        </p:nvSpPr>
        <p:spPr>
          <a:xfrm>
            <a:off x="4427984" y="2132856"/>
            <a:ext cx="1440160" cy="50405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52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paraméterek felvétele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4427984" y="1844824"/>
            <a:ext cx="1440160" cy="50405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- lezárás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775313" y="3004009"/>
            <a:ext cx="792088" cy="32403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-180528" y="3671268"/>
            <a:ext cx="648072" cy="33071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8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- lezárás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4427984" y="1844824"/>
            <a:ext cx="1440160" cy="50405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zis 6"/>
          <p:cNvSpPr/>
          <p:nvPr/>
        </p:nvSpPr>
        <p:spPr>
          <a:xfrm>
            <a:off x="755575" y="4005064"/>
            <a:ext cx="886245" cy="50405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7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K101-es folyamat - hosszabbítás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zis 7"/>
          <p:cNvSpPr/>
          <p:nvPr/>
        </p:nvSpPr>
        <p:spPr>
          <a:xfrm>
            <a:off x="467545" y="4047750"/>
            <a:ext cx="720080" cy="43363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6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Egyedi parametrikus értékek </a:t>
            </a:r>
            <a:r>
              <a:rPr lang="hu-HU" sz="2800" dirty="0">
                <a:solidFill>
                  <a:schemeClr val="tx1"/>
                </a:solidFill>
              </a:rPr>
              <a:t>meghatározása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/>
              <a:t>5/2023 (I. 12.) Kormányrendelet 1. melléklete </a:t>
            </a:r>
            <a:r>
              <a:rPr lang="hu-HU" sz="2400" dirty="0" smtClean="0"/>
              <a:t>alapján</a:t>
            </a:r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Telepszám </a:t>
            </a:r>
            <a:r>
              <a:rPr lang="hu-HU" sz="2400" dirty="0"/>
              <a:t>22 </a:t>
            </a:r>
            <a:r>
              <a:rPr lang="hu-HU" sz="2400" dirty="0" err="1"/>
              <a:t>°C-on</a:t>
            </a:r>
            <a:r>
              <a:rPr lang="hu-HU" sz="2400" dirty="0"/>
              <a:t> és a </a:t>
            </a:r>
            <a:r>
              <a:rPr lang="hu-HU" sz="2400" dirty="0" smtClean="0"/>
              <a:t>Telepszám </a:t>
            </a:r>
            <a:r>
              <a:rPr lang="hu-HU" sz="2400" dirty="0"/>
              <a:t>37 </a:t>
            </a:r>
            <a:r>
              <a:rPr lang="hu-HU" sz="2400" dirty="0" err="1"/>
              <a:t>°C-on</a:t>
            </a:r>
            <a:r>
              <a:rPr lang="hu-HU" sz="2400" dirty="0"/>
              <a:t> </a:t>
            </a:r>
            <a:r>
              <a:rPr lang="hu-HU" sz="2400" dirty="0" smtClean="0"/>
              <a:t>paraméterek parametrikus </a:t>
            </a:r>
            <a:r>
              <a:rPr lang="hu-HU" sz="2400" dirty="0"/>
              <a:t>értéke fogyasztási ponton </a:t>
            </a:r>
            <a:r>
              <a:rPr lang="hu-HU" sz="2400" dirty="0" smtClean="0"/>
              <a:t>„</a:t>
            </a:r>
            <a:r>
              <a:rPr lang="hu-HU" sz="2400" dirty="0"/>
              <a:t>nincs szokatlan változás</a:t>
            </a:r>
            <a:r>
              <a:rPr lang="hu-HU" sz="2400" dirty="0" smtClean="0"/>
              <a:t>”</a:t>
            </a:r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/>
              <a:t>Házas amőbák és a </a:t>
            </a:r>
            <a:r>
              <a:rPr lang="hu-HU" sz="2400" dirty="0" err="1" smtClean="0"/>
              <a:t>Nematoda</a:t>
            </a:r>
            <a:r>
              <a:rPr lang="hu-HU" sz="2400" dirty="0" smtClean="0"/>
              <a:t> paraméterek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hu-HU" sz="2400" dirty="0" smtClean="0"/>
              <a:t>fogyasztási </a:t>
            </a:r>
            <a:r>
              <a:rPr lang="hu-HU" sz="2400" dirty="0"/>
              <a:t>ponton </a:t>
            </a:r>
            <a:r>
              <a:rPr lang="hu-HU" sz="2400" dirty="0" smtClean="0"/>
              <a:t>„</a:t>
            </a:r>
            <a:r>
              <a:rPr lang="hu-HU" sz="2400" dirty="0"/>
              <a:t>nincs szokatlan változás</a:t>
            </a:r>
            <a:r>
              <a:rPr lang="hu-HU" sz="2400" dirty="0" smtClean="0"/>
              <a:t>”</a:t>
            </a:r>
          </a:p>
          <a:p>
            <a:pPr marL="594360" lvl="2" indent="0">
              <a:buClrTx/>
              <a:buNone/>
            </a:pPr>
            <a:r>
              <a:rPr lang="hu-HU" dirty="0" smtClean="0"/>
              <a:t>(házas amőbák, </a:t>
            </a:r>
            <a:r>
              <a:rPr lang="hu-HU" dirty="0" err="1" smtClean="0"/>
              <a:t>Nematoda</a:t>
            </a:r>
            <a:r>
              <a:rPr lang="hu-HU" dirty="0" smtClean="0"/>
              <a:t>)</a:t>
            </a:r>
            <a:endParaRPr lang="hu-HU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vízkezelő művet elhagyó </a:t>
            </a:r>
            <a:r>
              <a:rPr lang="hu-HU" sz="2400" dirty="0" smtClean="0"/>
              <a:t>vízben </a:t>
            </a:r>
            <a:r>
              <a:rPr lang="hu-HU" sz="2400" dirty="0"/>
              <a:t>5 </a:t>
            </a:r>
            <a:r>
              <a:rPr lang="hu-HU" sz="2400" dirty="0" smtClean="0"/>
              <a:t>szám/l</a:t>
            </a:r>
          </a:p>
          <a:p>
            <a:pPr marL="594360" lvl="2" indent="0">
              <a:buClrTx/>
              <a:buNone/>
            </a:pPr>
            <a:r>
              <a:rPr lang="hu-HU" dirty="0" smtClean="0"/>
              <a:t>(házas amőbák - vízmű kimenő, </a:t>
            </a:r>
            <a:r>
              <a:rPr lang="hu-HU" dirty="0" err="1" smtClean="0"/>
              <a:t>Nematoda</a:t>
            </a:r>
            <a:r>
              <a:rPr lang="hu-HU" dirty="0" smtClean="0"/>
              <a:t> - vízmű kimenő)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204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K101-es folyamat - hosszabbítás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zis 7"/>
          <p:cNvSpPr/>
          <p:nvPr/>
        </p:nvSpPr>
        <p:spPr>
          <a:xfrm>
            <a:off x="5004048" y="2744924"/>
            <a:ext cx="720080" cy="3600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236296" y="2708920"/>
            <a:ext cx="720080" cy="43204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2987824" y="3717032"/>
            <a:ext cx="886245" cy="50405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66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chemeClr val="tx1"/>
                </a:solidFill>
              </a:rPr>
              <a:t>Köszönöm a figyelmet</a:t>
            </a:r>
            <a:r>
              <a:rPr lang="hu-HU" sz="3600" dirty="0" smtClean="0">
                <a:solidFill>
                  <a:schemeClr val="tx1"/>
                </a:solidFill>
              </a:rPr>
              <a:t>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056784" cy="47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„Puha” határértékek </a:t>
            </a:r>
            <a:r>
              <a:rPr lang="hu-HU" sz="2800" dirty="0">
                <a:solidFill>
                  <a:schemeClr val="tx1"/>
                </a:solidFill>
              </a:rPr>
              <a:t>meghatározása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2400" dirty="0"/>
              <a:t>5/2023 (I. 12.) Kormányrendelet </a:t>
            </a:r>
            <a:r>
              <a:rPr lang="hu-HU" sz="2400" dirty="0" smtClean="0"/>
              <a:t>22. §. (1)-(2) alapján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Az </a:t>
            </a:r>
            <a:r>
              <a:rPr lang="hu-HU" sz="2400" dirty="0" err="1"/>
              <a:t>ivóvízszolgáltató</a:t>
            </a:r>
            <a:r>
              <a:rPr lang="hu-HU" sz="2400" dirty="0"/>
              <a:t> kérelmére a népegészségügyi szerv legfeljebb három évre engedélyt adhat az 1. melléklet 3. és 4</a:t>
            </a:r>
            <a:r>
              <a:rPr lang="hu-HU" sz="2400" dirty="0" smtClean="0"/>
              <a:t>. pontjában </a:t>
            </a:r>
            <a:r>
              <a:rPr lang="hu-HU" sz="2400" dirty="0"/>
              <a:t>foglalt parametrikus értékeknek való megfelelés </a:t>
            </a:r>
            <a:r>
              <a:rPr lang="hu-HU" sz="2400" dirty="0" smtClean="0"/>
              <a:t>alól, </a:t>
            </a:r>
            <a:r>
              <a:rPr lang="hu-HU" sz="2400" dirty="0"/>
              <a:t>feltéve, hogy az ilyen </a:t>
            </a:r>
            <a:r>
              <a:rPr lang="hu-HU" sz="2400" dirty="0" smtClean="0"/>
              <a:t>eltérés nem </a:t>
            </a:r>
            <a:r>
              <a:rPr lang="hu-HU" sz="2400" dirty="0"/>
              <a:t>jelent potenciális veszélyt az emberi egészségre, és feltéve, hogy az adott térségben az </a:t>
            </a:r>
            <a:r>
              <a:rPr lang="hu-HU" sz="2400" dirty="0" err="1"/>
              <a:t>ivóvízszolgáltatást</a:t>
            </a:r>
            <a:r>
              <a:rPr lang="hu-HU" sz="2400" dirty="0"/>
              <a:t> más, </a:t>
            </a:r>
            <a:r>
              <a:rPr lang="hu-HU" sz="2400" dirty="0" err="1" smtClean="0"/>
              <a:t>észszerű</a:t>
            </a:r>
            <a:r>
              <a:rPr lang="hu-HU" sz="2400" dirty="0" smtClean="0"/>
              <a:t> módon </a:t>
            </a:r>
            <a:r>
              <a:rPr lang="hu-HU" sz="2400" dirty="0"/>
              <a:t>nem lehet </a:t>
            </a:r>
            <a:r>
              <a:rPr lang="hu-HU" sz="2400" dirty="0" smtClean="0"/>
              <a:t>fenntartani.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Az </a:t>
            </a:r>
            <a:r>
              <a:rPr lang="hu-HU" sz="2400" dirty="0"/>
              <a:t>engedélyben a népegészségügyi szerv meghatározza az érintett vízminőségi jellemző </a:t>
            </a:r>
            <a:r>
              <a:rPr lang="hu-HU" sz="2400" dirty="0" smtClean="0"/>
              <a:t>ideiglenes parametrikus </a:t>
            </a:r>
            <a:r>
              <a:rPr lang="hu-HU" sz="2400" dirty="0"/>
              <a:t>értékét, az átmeneti eltérés </a:t>
            </a:r>
            <a:r>
              <a:rPr lang="hu-HU" sz="2400" dirty="0" smtClean="0"/>
              <a:t>időtartamát.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Az </a:t>
            </a:r>
            <a:r>
              <a:rPr lang="hu-HU" sz="2400" dirty="0"/>
              <a:t>átmeneti eltérés ideje alatt engedélyezett ideiglenes parametrikus értéket és az eltérés engedélyezett időtartamát </a:t>
            </a:r>
            <a:r>
              <a:rPr lang="hu-HU" sz="2400" dirty="0" smtClean="0"/>
              <a:t>a népegészségügyi </a:t>
            </a:r>
            <a:r>
              <a:rPr lang="hu-HU" sz="2400" dirty="0"/>
              <a:t>szerv a HUMVI rendszerben rögzíti.</a:t>
            </a:r>
          </a:p>
        </p:txBody>
      </p:sp>
    </p:spTree>
    <p:extLst>
      <p:ext uri="{BB962C8B-B14F-4D97-AF65-F5344CB8AC3E}">
        <p14:creationId xmlns:p14="http://schemas.microsoft.com/office/powerpoint/2010/main" val="11798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minden elosztó hálózatra egy</a:t>
            </a:r>
          </a:p>
          <a:p>
            <a:r>
              <a:rPr lang="hu-HU" dirty="0" smtClean="0"/>
              <a:t>feldolgozás alatt státusz</a:t>
            </a:r>
          </a:p>
          <a:p>
            <a:r>
              <a:rPr lang="hu-HU" dirty="0"/>
              <a:t>t</a:t>
            </a:r>
            <a:r>
              <a:rPr lang="hu-HU" dirty="0" smtClean="0"/>
              <a:t>öbb, akár különböző lejárati dátummal rendelkező paraméterre</a:t>
            </a:r>
          </a:p>
          <a:p>
            <a:r>
              <a:rPr lang="hu-HU" dirty="0" smtClean="0"/>
              <a:t>végdátum mindig annak a paraméternek a lejárati dátuma, ami a legkésőbbi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egyedi parametrikus érték meghatározásnál a minősítést segíti</a:t>
            </a:r>
          </a:p>
          <a:p>
            <a:r>
              <a:rPr lang="hu-HU" dirty="0" smtClean="0"/>
              <a:t>„puha” határérték megállapításnál a határérték túllépés okot és beavatkozást hozzárendeli a paraméterhez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68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- létrehozás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4944832" y="2729644"/>
            <a:ext cx="760206" cy="43204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94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- létrehozás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9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- paraméterek felvétele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6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paraméterek felvétele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0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K101 folyamat </a:t>
            </a:r>
            <a:r>
              <a:rPr lang="hu-HU" sz="2800" dirty="0">
                <a:solidFill>
                  <a:schemeClr val="tx1"/>
                </a:solidFill>
              </a:rPr>
              <a:t>- </a:t>
            </a:r>
            <a:r>
              <a:rPr lang="hu-HU" sz="2800" dirty="0" smtClean="0">
                <a:solidFill>
                  <a:schemeClr val="tx1"/>
                </a:solidFill>
              </a:rPr>
              <a:t>paraméterek felvétele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76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1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lgári">
  <a:themeElements>
    <a:clrScheme name="HUMVI 2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CCB400"/>
      </a:accent2>
      <a:accent3>
        <a:srgbClr val="C7F5D0"/>
      </a:accent3>
      <a:accent4>
        <a:srgbClr val="8C7B70"/>
      </a:accent4>
      <a:accent5>
        <a:srgbClr val="C7F5D0"/>
      </a:accent5>
      <a:accent6>
        <a:srgbClr val="D19049"/>
      </a:accent6>
      <a:hlink>
        <a:srgbClr val="00A3D6"/>
      </a:hlink>
      <a:folHlink>
        <a:srgbClr val="694F07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321</TotalTime>
  <Words>335</Words>
  <Application>Microsoft Office PowerPoint</Application>
  <PresentationFormat>Diavetítés a képernyőre (4:3 oldalarány)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Polgári</vt:lpstr>
      <vt:lpstr>Egyedi küszöbérték beállítása, K101 folyamatok a HUMVI rendszerben   „HUMVI rendszer működése, ivóvízvizsgálati program összeállítása” képzés 2023. november 9.</vt:lpstr>
      <vt:lpstr>Egyedi parametrikus értékek meghatározása</vt:lpstr>
      <vt:lpstr>„Puha” határértékek meghatározása</vt:lpstr>
      <vt:lpstr>K101 folyamat</vt:lpstr>
      <vt:lpstr>K101 folyamat - létrehozás</vt:lpstr>
      <vt:lpstr>K101 folyamat - létrehozás</vt:lpstr>
      <vt:lpstr>K101 folyamat - paraméterek felvétele</vt:lpstr>
      <vt:lpstr>K101 folyamat - paraméterek felvétele</vt:lpstr>
      <vt:lpstr>K101 folyamat - paraméterek felvétele</vt:lpstr>
      <vt:lpstr>K101 folyamat - paraméterek felvétele</vt:lpstr>
      <vt:lpstr>K101-es folyamat - paraméterek felvétele</vt:lpstr>
      <vt:lpstr>K101 folyamat - paraméterek felvétele</vt:lpstr>
      <vt:lpstr>K101 folyamat - paraméterek felvétele</vt:lpstr>
      <vt:lpstr>K101 folyamat - paraméterek felvétele</vt:lpstr>
      <vt:lpstr>K101 folyamat - paraméterek felvétele</vt:lpstr>
      <vt:lpstr>K101 folyamat - paraméterek felvétele</vt:lpstr>
      <vt:lpstr>K101 folyamat - lezárás</vt:lpstr>
      <vt:lpstr>K101 folyamat - lezárás</vt:lpstr>
      <vt:lpstr>K101-es folyamat - hosszabbítás</vt:lpstr>
      <vt:lpstr>K101-es folyamat - hosszabbítás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 Orsolya</dc:creator>
  <cp:lastModifiedBy>Nagy Orsolya</cp:lastModifiedBy>
  <cp:revision>74</cp:revision>
  <dcterms:created xsi:type="dcterms:W3CDTF">2023-10-17T14:07:36Z</dcterms:created>
  <dcterms:modified xsi:type="dcterms:W3CDTF">2023-11-08T14:02:29Z</dcterms:modified>
</cp:coreProperties>
</file>